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sldIdLst>
    <p:sldId id="260" r:id="rId2"/>
    <p:sldId id="261" r:id="rId3"/>
    <p:sldId id="268" r:id="rId4"/>
    <p:sldId id="271" r:id="rId5"/>
    <p:sldId id="270" r:id="rId6"/>
    <p:sldId id="283" r:id="rId7"/>
    <p:sldId id="262" r:id="rId8"/>
    <p:sldId id="266" r:id="rId9"/>
    <p:sldId id="272" r:id="rId10"/>
    <p:sldId id="275" r:id="rId11"/>
    <p:sldId id="265" r:id="rId12"/>
    <p:sldId id="276" r:id="rId13"/>
    <p:sldId id="277" r:id="rId14"/>
    <p:sldId id="263" r:id="rId15"/>
    <p:sldId id="264" r:id="rId16"/>
    <p:sldId id="279" r:id="rId17"/>
    <p:sldId id="280" r:id="rId18"/>
    <p:sldId id="284" r:id="rId19"/>
    <p:sldId id="273" r:id="rId20"/>
    <p:sldId id="286" r:id="rId21"/>
    <p:sldId id="285" r:id="rId22"/>
    <p:sldId id="274" r:id="rId23"/>
    <p:sldId id="282" r:id="rId24"/>
    <p:sldId id="287" r:id="rId25"/>
    <p:sldId id="288" r:id="rId26"/>
    <p:sldId id="289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3399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2273" autoAdjust="0"/>
  </p:normalViewPr>
  <p:slideViewPr>
    <p:cSldViewPr>
      <p:cViewPr>
        <p:scale>
          <a:sx n="118" d="100"/>
          <a:sy n="118" d="100"/>
        </p:scale>
        <p:origin x="12" y="10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A744C-FE01-496A-A041-ED93458D100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A744C-FE01-496A-A041-ED93458D1002}" type="datetimeFigureOut">
              <a:rPr lang="ru-RU" smtClean="0"/>
              <a:pPr/>
              <a:t>22.12.2021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4E80-607C-4832-AF51-7572707487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7.jpeg"/><Relationship Id="rId4" Type="http://schemas.openxmlformats.org/officeDocument/2006/relationships/image" Target="../media/image6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6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adm\Downloads\IMG-20210316-WA00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3429000"/>
            <a:ext cx="4429156" cy="332186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Picture 2" descr="C:\Users\adm\Desktop\IMG-20211221-WA0020.jpg"/>
          <p:cNvPicPr>
            <a:picLocks noChangeAspect="1" noChangeArrowheads="1"/>
          </p:cNvPicPr>
          <p:nvPr/>
        </p:nvPicPr>
        <p:blipFill>
          <a:blip r:embed="rId3"/>
          <a:srcRect l="4285" b="17159"/>
          <a:stretch>
            <a:fillRect/>
          </a:stretch>
        </p:blipFill>
        <p:spPr bwMode="auto">
          <a:xfrm>
            <a:off x="0" y="1142984"/>
            <a:ext cx="4786346" cy="31069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26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4098873"/>
            <a:ext cx="3571867" cy="275912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857752" y="1000108"/>
            <a:ext cx="4286248" cy="2357454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ru-RU" sz="2400" b="1" i="1" dirty="0" smtClean="0">
                <a:solidFill>
                  <a:srgbClr val="339933"/>
                </a:solidFill>
              </a:rPr>
              <a:t>Отчет о проведении Года родных языков и народного единства</a:t>
            </a:r>
            <a:endParaRPr lang="ru-RU" sz="2400" b="1" i="1" dirty="0">
              <a:solidFill>
                <a:srgbClr val="339933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0034" y="285728"/>
            <a:ext cx="8429684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all" spc="0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общеобразовательное учреждение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all" spc="0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Среднетиганская средняя общеобразовательная школа</a:t>
            </a:r>
            <a:endParaRPr lang="ru-RU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0"/>
            <a:ext cx="6972320" cy="72547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Внеклассные мероприятия, классные часы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9221" name="Picture 5" descr="C:\Users\1\Downloads\IMG-20210426-WA0004.jpg"/>
          <p:cNvPicPr>
            <a:picLocks noChangeAspect="1" noChangeArrowheads="1"/>
          </p:cNvPicPr>
          <p:nvPr/>
        </p:nvPicPr>
        <p:blipFill>
          <a:blip r:embed="rId2"/>
          <a:srcRect l="14645" t="7345" r="12131" b="3397"/>
          <a:stretch>
            <a:fillRect/>
          </a:stretch>
        </p:blipFill>
        <p:spPr bwMode="auto">
          <a:xfrm>
            <a:off x="0" y="3602708"/>
            <a:ext cx="3571868" cy="3255292"/>
          </a:xfrm>
          <a:prstGeom prst="rect">
            <a:avLst/>
          </a:prstGeom>
          <a:noFill/>
        </p:spPr>
      </p:pic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714356"/>
            <a:ext cx="4370776" cy="31756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 descr="C:\Users\1\Downloads\IMG-20210216-WA0028.jpg"/>
          <p:cNvPicPr>
            <a:picLocks noChangeAspect="1" noChangeArrowheads="1"/>
          </p:cNvPicPr>
          <p:nvPr/>
        </p:nvPicPr>
        <p:blipFill>
          <a:blip r:embed="rId4"/>
          <a:srcRect l="8649" t="22222" r="8198" b="20000"/>
          <a:stretch>
            <a:fillRect/>
          </a:stretch>
        </p:blipFill>
        <p:spPr bwMode="auto">
          <a:xfrm>
            <a:off x="3571867" y="3857627"/>
            <a:ext cx="5757473" cy="3000373"/>
          </a:xfrm>
          <a:prstGeom prst="rect">
            <a:avLst/>
          </a:prstGeom>
          <a:noFill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/>
          <a:srcRect b="19642"/>
          <a:stretch>
            <a:fillRect/>
          </a:stretch>
        </p:blipFill>
        <p:spPr bwMode="auto">
          <a:xfrm>
            <a:off x="3809995" y="714356"/>
            <a:ext cx="5334005" cy="3214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6" cstate="print"/>
          <a:srcRect l="8960" r="11034"/>
          <a:stretch>
            <a:fillRect/>
          </a:stretch>
        </p:blipFill>
        <p:spPr bwMode="auto">
          <a:xfrm>
            <a:off x="7072298" y="0"/>
            <a:ext cx="2071702" cy="2000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Autofit/>
          </a:bodyPr>
          <a:lstStyle/>
          <a:p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Внеклассные мероприятия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42844" y="1714488"/>
            <a:ext cx="3728126" cy="2097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7" name="Picture 5" descr="C:\Users\1\Downloads\IMG-20210329-WA0024.jpg"/>
          <p:cNvPicPr>
            <a:picLocks noChangeAspect="1" noChangeArrowheads="1"/>
          </p:cNvPicPr>
          <p:nvPr/>
        </p:nvPicPr>
        <p:blipFill>
          <a:blip r:embed="rId3"/>
          <a:srcRect t="27119" r="30622" b="16949"/>
          <a:stretch>
            <a:fillRect/>
          </a:stretch>
        </p:blipFill>
        <p:spPr bwMode="auto">
          <a:xfrm>
            <a:off x="3000332" y="3143224"/>
            <a:ext cx="6143668" cy="3714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44" y="642918"/>
            <a:ext cx="5215910" cy="29289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8" name="Picture 6" descr="C:\Users\1\Downloads\20210509_095232.jpg"/>
          <p:cNvPicPr>
            <a:picLocks noChangeAspect="1" noChangeArrowheads="1"/>
          </p:cNvPicPr>
          <p:nvPr/>
        </p:nvPicPr>
        <p:blipFill>
          <a:blip r:embed="rId5" cstate="print"/>
          <a:srcRect l="11317" r="19162" b="7867"/>
          <a:stretch>
            <a:fillRect/>
          </a:stretch>
        </p:blipFill>
        <p:spPr bwMode="auto">
          <a:xfrm>
            <a:off x="142844" y="3786190"/>
            <a:ext cx="3786150" cy="281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6" cstate="print"/>
          <a:srcRect l="8960" r="11034"/>
          <a:stretch>
            <a:fillRect/>
          </a:stretch>
        </p:blipFill>
        <p:spPr bwMode="auto">
          <a:xfrm>
            <a:off x="357158" y="285728"/>
            <a:ext cx="1331824" cy="12858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71604" y="142852"/>
            <a:ext cx="4643470" cy="511156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Библиотечные уроки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876"/>
            <a:ext cx="4000527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43" name="Picture 3" descr="C:\Users\1\Downloads\IMG-20210302-WA00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571875"/>
            <a:ext cx="4143404" cy="3107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5" name="AutoShape 5" descr="https://3.downloader.disk.yandex.ru/preview/dff72f9559ab2aad91f427998ddf7f246b18dd89585fbeb07237560d1a879468/inf/TZOthjgvJxg-KbVsQguup1cgVzJZjhx7ODwa6jldgmbCLjpydjjBBpWj4bjt_hkccoJI2tlASwkNnLJ3GZEkzA%3D%3D?uid=454274742&amp;filename=IMG-20210302-WA0023.jpg&amp;disposition=inline&amp;hash=&amp;limit=0&amp;content_type=image%2Fjpeg&amp;owner_uid=454274742&amp;tknv=v2&amp;size=1855x95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7" name="AutoShape 7" descr="https://3.downloader.disk.yandex.ru/preview/dff72f9559ab2aad91f427998ddf7f246b18dd89585fbeb07237560d1a879468/inf/TZOthjgvJxg-KbVsQguup1cgVzJZjhx7ODwa6jldgmbCLjpydjjBBpWj4bjt_hkccoJI2tlASwkNnLJ3GZEkzA%3D%3D?uid=454274742&amp;filename=IMG-20210302-WA0023.jpg&amp;disposition=inline&amp;hash=&amp;limit=0&amp;content_type=image%2Fjpeg&amp;owner_uid=454274742&amp;tknv=v2&amp;size=1855x95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9" name="AutoShape 9" descr="https://3.downloader.disk.yandex.ru/preview/dff72f9559ab2aad91f427998ddf7f246b18dd89585fbeb07237560d1a879468/inf/TZOthjgvJxg-KbVsQguup1cgVzJZjhx7ODwa6jldgmbCLjpydjjBBpWj4bjt_hkccoJI2tlASwkNnLJ3GZEkzA%3D%3D?uid=454274742&amp;filename=IMG-20210302-WA0023.jpg&amp;disposition=inline&amp;hash=&amp;limit=0&amp;content_type=image%2Fjpeg&amp;owner_uid=454274742&amp;tknv=v2&amp;size=1855x95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51" name="AutoShape 11" descr="https://3.downloader.disk.yandex.ru/preview/dff72f9559ab2aad91f427998ddf7f246b18dd89585fbeb07237560d1a879468/inf/TZOthjgvJxg-KbVsQguup1cgVzJZjhx7ODwa6jldgmbCLjpydjjBBpWj4bjt_hkccoJI2tlASwkNnLJ3GZEkzA%3D%3D?uid=454274742&amp;filename=IMG-20210302-WA0023.jpg&amp;disposition=inline&amp;hash=&amp;limit=0&amp;content_type=image%2Fjpeg&amp;owner_uid=454274742&amp;tknv=v2&amp;size=1855x95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54" name="Picture 14" descr="C:\Users\1\Downloads\IMG-20210302-WA0023.jpg"/>
          <p:cNvPicPr>
            <a:picLocks noChangeAspect="1" noChangeArrowheads="1"/>
          </p:cNvPicPr>
          <p:nvPr/>
        </p:nvPicPr>
        <p:blipFill>
          <a:blip r:embed="rId4"/>
          <a:srcRect l="1744"/>
          <a:stretch>
            <a:fillRect/>
          </a:stretch>
        </p:blipFill>
        <p:spPr bwMode="auto">
          <a:xfrm>
            <a:off x="500034" y="500042"/>
            <a:ext cx="4024341" cy="30718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55" name="Picture 15" descr="C:\Users\1\Downloads\IMG-20210319-WA000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3372" y="357166"/>
            <a:ext cx="4286280" cy="32046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6" cstate="print"/>
          <a:srcRect l="8960" r="11034"/>
          <a:stretch>
            <a:fillRect/>
          </a:stretch>
        </p:blipFill>
        <p:spPr bwMode="auto">
          <a:xfrm>
            <a:off x="7429520" y="0"/>
            <a:ext cx="1714480" cy="16553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1" name="Picture 3" descr="C:\Users\1\Downloads\IMG-20210220-WA0010.jpg"/>
          <p:cNvPicPr>
            <a:picLocks noChangeAspect="1" noChangeArrowheads="1"/>
          </p:cNvPicPr>
          <p:nvPr/>
        </p:nvPicPr>
        <p:blipFill>
          <a:blip r:embed="rId2"/>
          <a:srcRect t="8333"/>
          <a:stretch>
            <a:fillRect/>
          </a:stretch>
        </p:blipFill>
        <p:spPr bwMode="auto">
          <a:xfrm>
            <a:off x="4357686" y="714356"/>
            <a:ext cx="4286280" cy="2946817"/>
          </a:xfrm>
          <a:prstGeom prst="rect">
            <a:avLst/>
          </a:prstGeom>
          <a:noFill/>
        </p:spPr>
      </p:pic>
      <p:pic>
        <p:nvPicPr>
          <p:cNvPr id="32772" name="Picture 4" descr="C:\Users\1\Downloads\IMG-20210215-WA0038.jpg"/>
          <p:cNvPicPr>
            <a:picLocks noChangeAspect="1" noChangeArrowheads="1"/>
          </p:cNvPicPr>
          <p:nvPr/>
        </p:nvPicPr>
        <p:blipFill>
          <a:blip r:embed="rId3"/>
          <a:srcRect b="6878"/>
          <a:stretch>
            <a:fillRect/>
          </a:stretch>
        </p:blipFill>
        <p:spPr bwMode="auto">
          <a:xfrm>
            <a:off x="142844" y="3500438"/>
            <a:ext cx="4500594" cy="3143272"/>
          </a:xfrm>
          <a:prstGeom prst="rect">
            <a:avLst/>
          </a:prstGeom>
          <a:noFill/>
        </p:spPr>
      </p:pic>
      <p:pic>
        <p:nvPicPr>
          <p:cNvPr id="32775" name="Picture 7" descr="C:\Users\1\Downloads\IMG-20210121-WA00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643314"/>
            <a:ext cx="4000528" cy="3000396"/>
          </a:xfrm>
          <a:prstGeom prst="rect">
            <a:avLst/>
          </a:prstGeom>
          <a:noFill/>
        </p:spPr>
      </p:pic>
      <p:pic>
        <p:nvPicPr>
          <p:cNvPr id="32770" name="Picture 2" descr="C:\Users\1\Downloads\IMG-20210301-WA0112.jpg"/>
          <p:cNvPicPr>
            <a:picLocks noGrp="1" noChangeAspect="1" noChangeArrowheads="1"/>
          </p:cNvPicPr>
          <p:nvPr>
            <p:ph idx="1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142844" y="714356"/>
            <a:ext cx="4224854" cy="3168641"/>
          </a:xfrm>
          <a:prstGeom prst="rect">
            <a:avLst/>
          </a:prstGeom>
          <a:noFill/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439718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Библиотечные уроки и книжные выставки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2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6" cstate="print"/>
          <a:srcRect l="5518" r="11718"/>
          <a:stretch>
            <a:fillRect/>
          </a:stretch>
        </p:blipFill>
        <p:spPr bwMode="auto">
          <a:xfrm>
            <a:off x="6929454" y="0"/>
            <a:ext cx="2143140" cy="2000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1357298"/>
            <a:ext cx="7543824" cy="846158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Участие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коллектива школы в выставке татарской национальности в рамках проведения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масленицы в п.г.т. Алексеевское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075" name="Picture 3" descr="C:\Users\adm\Downloads\IMG-20210314-WA0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3214686"/>
            <a:ext cx="4652960" cy="3449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4" name="Picture 2" descr="C:\Users\adm\Downloads\IMG-20210314-WA0009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5720" y="2357430"/>
            <a:ext cx="4453473" cy="33401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428728" y="142852"/>
            <a:ext cx="614366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Участие в выставках:</a:t>
            </a: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7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4" cstate="print"/>
          <a:srcRect r="11718"/>
          <a:stretch>
            <a:fillRect/>
          </a:stretch>
        </p:blipFill>
        <p:spPr bwMode="auto">
          <a:xfrm>
            <a:off x="0" y="142852"/>
            <a:ext cx="1571636" cy="13751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285720" y="714356"/>
            <a:ext cx="3857652" cy="70788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Выставка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Татарской усадьбы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Алексеевском РДК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C:\Users\adm\Desktop\IMG-20211221-WA00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428736"/>
            <a:ext cx="4571989" cy="34289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099" name="Picture 3" descr="C:\Users\adm\Downloads\IMG-20210827-WA0004.jpg"/>
          <p:cNvPicPr>
            <a:picLocks noChangeAspect="1" noChangeArrowheads="1"/>
          </p:cNvPicPr>
          <p:nvPr/>
        </p:nvPicPr>
        <p:blipFill>
          <a:blip r:embed="rId3"/>
          <a:srcRect l="9375" r="19140"/>
          <a:stretch>
            <a:fillRect/>
          </a:stretch>
        </p:blipFill>
        <p:spPr bwMode="auto">
          <a:xfrm>
            <a:off x="4286248" y="1428736"/>
            <a:ext cx="4357718" cy="34289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4286248" y="714356"/>
            <a:ext cx="4616072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Выставка картин татарских художников </a:t>
            </a: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рамках августовской конференции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t="10823"/>
          <a:stretch>
            <a:fillRect/>
          </a:stretch>
        </p:blipFill>
        <p:spPr bwMode="auto">
          <a:xfrm>
            <a:off x="2786050" y="4214818"/>
            <a:ext cx="4995552" cy="250030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1428728" y="142852"/>
            <a:ext cx="6143668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Участие в выставках:</a:t>
            </a:r>
            <a:endParaRPr lang="ru-RU" sz="2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0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5" cstate="print"/>
          <a:srcRect r="11718"/>
          <a:stretch>
            <a:fillRect/>
          </a:stretch>
        </p:blipFill>
        <p:spPr bwMode="auto">
          <a:xfrm>
            <a:off x="214282" y="5286388"/>
            <a:ext cx="1571636" cy="137516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74638"/>
            <a:ext cx="4357718" cy="511156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Посещение музеев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4818" name="Picture 2" descr="C:\Users\1\Downloads\IMG-20210408-WA00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528"/>
          <a:stretch>
            <a:fillRect/>
          </a:stretch>
        </p:blipFill>
        <p:spPr bwMode="auto">
          <a:xfrm>
            <a:off x="0" y="785794"/>
            <a:ext cx="4500562" cy="3357587"/>
          </a:xfrm>
          <a:prstGeom prst="rect">
            <a:avLst/>
          </a:prstGeom>
          <a:noFill/>
        </p:spPr>
      </p:pic>
      <p:pic>
        <p:nvPicPr>
          <p:cNvPr id="5" name="Picture 3" descr="C:\Users\1\Downloads\IMG-20210206-WA0013.jpg"/>
          <p:cNvPicPr>
            <a:picLocks noChangeAspect="1" noChangeArrowheads="1"/>
          </p:cNvPicPr>
          <p:nvPr/>
        </p:nvPicPr>
        <p:blipFill>
          <a:blip r:embed="rId3"/>
          <a:srcRect t="1739"/>
          <a:stretch>
            <a:fillRect/>
          </a:stretch>
        </p:blipFill>
        <p:spPr bwMode="auto">
          <a:xfrm>
            <a:off x="4476451" y="785794"/>
            <a:ext cx="4667549" cy="3429024"/>
          </a:xfrm>
          <a:prstGeom prst="rect">
            <a:avLst/>
          </a:prstGeom>
          <a:noFill/>
        </p:spPr>
      </p:pic>
      <p:pic>
        <p:nvPicPr>
          <p:cNvPr id="34819" name="Picture 3" descr="C:\Users\1\Downloads\IMG-20210408-WA0017.jpg"/>
          <p:cNvPicPr>
            <a:picLocks noChangeAspect="1" noChangeArrowheads="1"/>
          </p:cNvPicPr>
          <p:nvPr/>
        </p:nvPicPr>
        <p:blipFill>
          <a:blip r:embed="rId4"/>
          <a:srcRect r="526" b="7368"/>
          <a:stretch>
            <a:fillRect/>
          </a:stretch>
        </p:blipFill>
        <p:spPr bwMode="auto">
          <a:xfrm>
            <a:off x="4500562" y="3571876"/>
            <a:ext cx="4643439" cy="3143272"/>
          </a:xfrm>
          <a:prstGeom prst="rect">
            <a:avLst/>
          </a:prstGeom>
          <a:noFill/>
        </p:spPr>
      </p:pic>
      <p:pic>
        <p:nvPicPr>
          <p:cNvPr id="34820" name="Picture 4"/>
          <p:cNvPicPr>
            <a:picLocks noChangeAspect="1" noChangeArrowheads="1"/>
          </p:cNvPicPr>
          <p:nvPr/>
        </p:nvPicPr>
        <p:blipFill>
          <a:blip r:embed="rId5" cstate="print"/>
          <a:srcRect b="3785"/>
          <a:stretch>
            <a:fillRect/>
          </a:stretch>
        </p:blipFill>
        <p:spPr bwMode="auto">
          <a:xfrm>
            <a:off x="0" y="3929065"/>
            <a:ext cx="5156699" cy="2786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6" cstate="print"/>
          <a:srcRect l="8960" r="11034"/>
          <a:stretch>
            <a:fillRect/>
          </a:stretch>
        </p:blipFill>
        <p:spPr bwMode="auto">
          <a:xfrm>
            <a:off x="7429520" y="0"/>
            <a:ext cx="1714480" cy="16553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428604"/>
            <a:ext cx="5429288" cy="114300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1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Образовательная акция по проверке грамотности </a:t>
            </a:r>
            <a:br>
              <a:rPr lang="ru-RU" sz="1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1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на татарском языке  «</a:t>
            </a:r>
            <a:r>
              <a:rPr lang="ru-RU" sz="18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Татарча</a:t>
            </a:r>
            <a:r>
              <a:rPr lang="ru-RU" sz="1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диктант – 2021»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t="23604"/>
          <a:stretch>
            <a:fillRect/>
          </a:stretch>
        </p:blipFill>
        <p:spPr bwMode="auto">
          <a:xfrm>
            <a:off x="357158" y="1000108"/>
            <a:ext cx="6858000" cy="2910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4357694"/>
            <a:ext cx="2357454" cy="22985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214282" y="4071942"/>
            <a:ext cx="478634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all" normalizeH="0" baseline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Флешмоб</a:t>
            </a:r>
            <a:r>
              <a:rPr kumimoji="0" lang="ru-RU" sz="1400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Эстетика моего народа</a:t>
            </a:r>
            <a:r>
              <a:rPr kumimoji="0" lang="ru-RU" sz="1400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1" i="0" u="none" strike="noStrike" cap="all" normalizeH="0" baseline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7" name="Picture 7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4572008"/>
            <a:ext cx="3523082" cy="1962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4429124" y="4143380"/>
            <a:ext cx="442915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Акция </a:t>
            </a:r>
            <a:r>
              <a:rPr kumimoji="0" lang="ru-RU" sz="1400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/>
                <a:ea typeface="Calibri" pitchFamily="34" charset="0"/>
                <a:cs typeface="Times New Roman" pitchFamily="18" charset="0"/>
              </a:rPr>
              <a:t>«</a:t>
            </a:r>
            <a:r>
              <a:rPr kumimoji="0" lang="ru-RU" sz="1400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День народного единства</a:t>
            </a:r>
            <a:r>
              <a:rPr kumimoji="0" lang="ru-RU" sz="1400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Calibri"/>
                <a:ea typeface="Calibri" pitchFamily="34" charset="0"/>
                <a:cs typeface="Times New Roman" pitchFamily="18" charset="0"/>
              </a:rPr>
              <a:t>»</a:t>
            </a:r>
            <a:endParaRPr kumimoji="0" lang="ru-RU" sz="1800" b="1" i="0" u="none" strike="noStrike" cap="all" normalizeH="0" baseline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5" cstate="print"/>
          <a:srcRect l="8960" r="11034"/>
          <a:stretch>
            <a:fillRect/>
          </a:stretch>
        </p:blipFill>
        <p:spPr bwMode="auto">
          <a:xfrm>
            <a:off x="7072298" y="0"/>
            <a:ext cx="2071702" cy="2000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642918"/>
            <a:ext cx="4429156" cy="642942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en-US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VI</a:t>
            </a:r>
            <a:r>
              <a:rPr lang="tt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ме</a:t>
            </a:r>
            <a:r>
              <a:rPr lang="ru-RU" sz="2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жрегиональные</a:t>
            </a: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научно-исследовательские чтения им.К. </a:t>
            </a:r>
            <a:r>
              <a:rPr lang="ru-RU" sz="20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Тимбиковой</a:t>
            </a:r>
            <a:endParaRPr lang="ru-RU" sz="2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461" r="1552" b="2595"/>
          <a:stretch>
            <a:fillRect/>
          </a:stretch>
        </p:blipFill>
        <p:spPr bwMode="auto">
          <a:xfrm>
            <a:off x="285720" y="2928934"/>
            <a:ext cx="3795813" cy="3410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85720" y="1357298"/>
            <a:ext cx="2500330" cy="9541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t-RU" sz="1400" dirty="0" smtClean="0"/>
              <a:t>Камалова Зарина Салаватовна</a:t>
            </a:r>
            <a:endParaRPr lang="ru-RU" sz="1400" dirty="0" smtClean="0"/>
          </a:p>
          <a:p>
            <a:r>
              <a:rPr lang="ru-RU" sz="1400" dirty="0" smtClean="0"/>
              <a:t>Призёр 3 степени</a:t>
            </a:r>
          </a:p>
          <a:p>
            <a:r>
              <a:rPr lang="ru-RU" sz="1400" dirty="0" smtClean="0"/>
              <a:t>Руководитель: </a:t>
            </a:r>
            <a:r>
              <a:rPr lang="ru-RU" sz="1400" dirty="0" err="1" smtClean="0"/>
              <a:t>Заббарова</a:t>
            </a:r>
            <a:r>
              <a:rPr lang="ru-RU" sz="1400" dirty="0" smtClean="0"/>
              <a:t> Г.Р.</a:t>
            </a:r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488" y="1357298"/>
            <a:ext cx="2510624" cy="73866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tt-RU" sz="1400" dirty="0" smtClean="0"/>
              <a:t>Давлетшина Диля Рамилевна</a:t>
            </a:r>
          </a:p>
          <a:p>
            <a:r>
              <a:rPr lang="ru-RU" sz="1400" dirty="0" smtClean="0"/>
              <a:t>Призёр 3 степени</a:t>
            </a:r>
          </a:p>
          <a:p>
            <a:r>
              <a:rPr lang="ru-RU" sz="1400" dirty="0" smtClean="0"/>
              <a:t>Руководитель: Камалова С.Р.</a:t>
            </a:r>
            <a:endParaRPr lang="ru-RU" sz="1400" dirty="0"/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770" y="2928934"/>
            <a:ext cx="4572032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5643570" y="1357298"/>
            <a:ext cx="2857488" cy="138499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1400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XII</a:t>
            </a:r>
            <a:r>
              <a:rPr kumimoji="0" lang="ru-RU" altLang="zh-CN" sz="1400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 республиканский конкурс </a:t>
            </a:r>
            <a:endParaRPr kumimoji="0" lang="ru-RU" altLang="zh-CN" sz="1400" b="1" i="0" u="none" strike="noStrike" cap="all" normalizeH="0" baseline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«Путешествие к истокам»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zh-CN" sz="1400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ea typeface="SimSun" pitchFamily="2" charset="-122"/>
                <a:cs typeface="Times New Roman" pitchFamily="18" charset="0"/>
              </a:rPr>
              <a:t>Номинация: Лучшая видео-экскурсия</a:t>
            </a:r>
            <a:r>
              <a:rPr kumimoji="0" lang="ru-RU" altLang="zh-CN" sz="1400" b="1" i="0" u="none" strike="noStrike" cap="all" normalizeH="0" baseline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643042" y="142852"/>
            <a:ext cx="5900750" cy="4286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Наши достижения:</a:t>
            </a:r>
            <a:endParaRPr kumimoji="0" lang="ru-RU" sz="3600" b="1" i="0" u="none" strike="noStrike" kern="1200" cap="none" spc="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857232"/>
            <a:ext cx="8229600" cy="3582990"/>
          </a:xfrm>
        </p:spPr>
        <p:txBody>
          <a:bodyPr>
            <a:normAutofit fontScale="90000"/>
          </a:bodyPr>
          <a:lstStyle/>
          <a:p>
            <a:pPr algn="l"/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en-US" sz="18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Республиканская научно- практическая конференция школьников «Юность в древнем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Биляре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 -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Хисмиева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И., Диплом  3 степени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II Всероссийский конкурс творческих работ с международным участием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ко Дню народного единства «Лучше Родины нашей / Нет на свете, друзья!»- Зарипов Д.Ф.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Диплом лауреата III степени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3)</a:t>
            </a:r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Всероссийский конкурс сочинений 2021 года (региональный этап)  -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Зарипов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Д.Ф., </a:t>
            </a:r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Диплом Победителя </a:t>
            </a:r>
            <a:br>
              <a:rPr lang="tt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4)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Региональный творческий конкурс «Я лиру посвятил народу своему…» (Номинация: Страна мастеров (рисунки-иллюстрации формата А3 к произведениям Н.А. Некрасова)),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Зарипов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Д.Ф., 5 класс, 2 место </a:t>
            </a:r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tt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tt-RU" sz="1800" dirty="0" smtClean="0">
                <a:latin typeface="Times New Roman" pitchFamily="18" charset="0"/>
                <a:cs typeface="Times New Roman" pitchFamily="18" charset="0"/>
              </a:rPr>
              <a:t>5)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XI республиканский конкурс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научно-исследовательских и творческих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работ учащихся «Аксаковские чтения» </a:t>
            </a:r>
            <a:br>
              <a:rPr lang="ru-RU" sz="1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Зарипов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Д.Ф., Диплом за 2 место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 cstate="print"/>
          <a:srcRect l="2083" r="8332" b="5555"/>
          <a:stretch>
            <a:fillRect/>
          </a:stretch>
        </p:blipFill>
        <p:spPr bwMode="auto">
          <a:xfrm>
            <a:off x="4214810" y="3071810"/>
            <a:ext cx="4517403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3" cstate="print"/>
          <a:srcRect l="8960" r="11034"/>
          <a:stretch>
            <a:fillRect/>
          </a:stretch>
        </p:blipFill>
        <p:spPr bwMode="auto">
          <a:xfrm>
            <a:off x="214282" y="4572008"/>
            <a:ext cx="2071702" cy="2000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571604" y="214290"/>
            <a:ext cx="590075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Наши достижения:</a:t>
            </a:r>
            <a:endParaRPr kumimoji="0" lang="ru-RU" sz="3600" b="1" i="0" u="none" strike="noStrike" kern="1200" cap="none" spc="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2" cstate="print"/>
          <a:srcRect r="11718"/>
          <a:stretch>
            <a:fillRect/>
          </a:stretch>
        </p:blipFill>
        <p:spPr bwMode="auto">
          <a:xfrm>
            <a:off x="6786578" y="0"/>
            <a:ext cx="2286016" cy="20002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42844" y="285728"/>
            <a:ext cx="700092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/>
              <a:t>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2021 - Год родных языков и народного единства.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рамках Года родных языков и народного единства было проведено более 40 культурных и образовательных мероприятий, направленных на сохранение и развитие родных языков. Среди них концерты, конкурсы, фестивали, экскурсии, уроки дружбы 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согласия.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</p:txBody>
      </p:sp>
      <p:pic>
        <p:nvPicPr>
          <p:cNvPr id="16385" name="Picture 1" descr="C:\Users\1\Downloads\IMG-20210305-WA000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714488"/>
            <a:ext cx="3524232" cy="2643174"/>
          </a:xfrm>
          <a:prstGeom prst="rect">
            <a:avLst/>
          </a:prstGeom>
          <a:noFill/>
        </p:spPr>
      </p:pic>
      <p:pic>
        <p:nvPicPr>
          <p:cNvPr id="16386" name="Picture 2" descr="C:\Users\1\Desktop\cWKGWQqRWa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3071810"/>
            <a:ext cx="2625329" cy="35004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857232"/>
            <a:ext cx="5429288" cy="114300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1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Фестиваль среди отрядов профилактики правонарушений</a:t>
            </a:r>
            <a:br>
              <a:rPr lang="ru-RU" sz="1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1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образовательных учреждений Алексеевского МР РТ – Диплом 2 место</a:t>
            </a:r>
            <a:endParaRPr lang="ru-RU" sz="18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/>
          <a:srcRect t="18750"/>
          <a:stretch>
            <a:fillRect/>
          </a:stretch>
        </p:blipFill>
        <p:spPr bwMode="auto">
          <a:xfrm>
            <a:off x="285720" y="1928802"/>
            <a:ext cx="4000504" cy="3250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34" y="3500438"/>
            <a:ext cx="450059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5214942" y="2214554"/>
            <a:ext cx="314327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Победители 1 этапа весенних игр КВН </a:t>
            </a:r>
          </a:p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в Алексеевском МР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214546" y="142852"/>
            <a:ext cx="4000528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Наши достижения:</a:t>
            </a:r>
            <a:endParaRPr kumimoji="0" lang="ru-RU" sz="3600" b="1" i="0" u="none" strike="noStrike" kern="1200" cap="none" spc="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4" cstate="print"/>
          <a:srcRect l="8960" r="11034"/>
          <a:stretch>
            <a:fillRect/>
          </a:stretch>
        </p:blipFill>
        <p:spPr bwMode="auto">
          <a:xfrm>
            <a:off x="7715272" y="142852"/>
            <a:ext cx="1214414" cy="11725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857232"/>
            <a:ext cx="8229600" cy="11430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Первая открытая республиканская конференция-конкурс, Буранов А.А., 7 класс «Жизнь в стиле ЭКО» </a:t>
            </a:r>
            <a:b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Диплом 2 место</a:t>
            </a:r>
            <a:endParaRPr lang="ru-RU" sz="2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1\Downloads\IMG-20210401-WA00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143116"/>
            <a:ext cx="3901442" cy="2928958"/>
          </a:xfrm>
          <a:prstGeom prst="rect">
            <a:avLst/>
          </a:prstGeom>
          <a:noFill/>
        </p:spPr>
      </p:pic>
      <p:pic>
        <p:nvPicPr>
          <p:cNvPr id="40962" name="Picture 2" descr="C:\Users\1\Desktop\phpvqmsl7.jpg"/>
          <p:cNvPicPr>
            <a:picLocks noChangeAspect="1" noChangeArrowheads="1"/>
          </p:cNvPicPr>
          <p:nvPr/>
        </p:nvPicPr>
        <p:blipFill>
          <a:blip r:embed="rId3"/>
          <a:srcRect l="23981" t="16944" r="25220" b="12536"/>
          <a:stretch>
            <a:fillRect/>
          </a:stretch>
        </p:blipFill>
        <p:spPr bwMode="auto">
          <a:xfrm>
            <a:off x="6000760" y="2571744"/>
            <a:ext cx="2928958" cy="228601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214678" y="5072074"/>
            <a:ext cx="5643602" cy="1477328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Республиканская научно-практическая конференция "Юность в Древнем </a:t>
            </a:r>
            <a:r>
              <a:rPr lang="ru-RU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Биляре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", секция "Воплощаем идеи в жизнь", Буранов А., 7 класс - Диплом </a:t>
            </a:r>
            <a:r>
              <a:rPr lang="en-US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III 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степени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1643042" y="285728"/>
            <a:ext cx="5900750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Наши достижения:</a:t>
            </a:r>
            <a:endParaRPr kumimoji="0" lang="ru-RU" sz="3600" b="1" i="0" u="none" strike="noStrike" kern="1200" cap="none" spc="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142984"/>
            <a:ext cx="6572296" cy="11430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Республиканский конкурс </a:t>
            </a:r>
            <a:r>
              <a:rPr lang="ru-RU" sz="2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Эковесна</a:t>
            </a: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2021,</a:t>
            </a:r>
            <a:b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Диплом "Лучшая школа"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7174" name="Picture 6" descr="C:\Users\1\Downloads\20210608_093812.jpg"/>
          <p:cNvPicPr>
            <a:picLocks noChangeAspect="1" noChangeArrowheads="1"/>
          </p:cNvPicPr>
          <p:nvPr/>
        </p:nvPicPr>
        <p:blipFill>
          <a:blip r:embed="rId2" cstate="print"/>
          <a:srcRect l="16603" r="24733"/>
          <a:stretch>
            <a:fillRect/>
          </a:stretch>
        </p:blipFill>
        <p:spPr bwMode="auto">
          <a:xfrm>
            <a:off x="2714612" y="2285992"/>
            <a:ext cx="3841685" cy="3677308"/>
          </a:xfrm>
          <a:prstGeom prst="rect">
            <a:avLst/>
          </a:prstGeom>
          <a:noFill/>
        </p:spPr>
      </p:pic>
      <p:pic>
        <p:nvPicPr>
          <p:cNvPr id="10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3" cstate="print"/>
          <a:srcRect l="8960" r="11034"/>
          <a:stretch>
            <a:fillRect/>
          </a:stretch>
        </p:blipFill>
        <p:spPr bwMode="auto">
          <a:xfrm>
            <a:off x="7215206" y="285728"/>
            <a:ext cx="1183819" cy="11429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142976" y="357166"/>
            <a:ext cx="5900750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Наши достижения:</a:t>
            </a:r>
            <a:endParaRPr kumimoji="0" lang="ru-RU" sz="3600" b="1" i="0" u="none" strike="noStrike" kern="1200" cap="none" spc="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2" name="Picture 2" descr="C:\Users\1\Desktop\phpvqmsl7.jpg"/>
          <p:cNvPicPr>
            <a:picLocks noChangeAspect="1" noChangeArrowheads="1"/>
          </p:cNvPicPr>
          <p:nvPr/>
        </p:nvPicPr>
        <p:blipFill>
          <a:blip r:embed="rId4" cstate="print"/>
          <a:srcRect l="23981" t="16944" r="25220" b="12536"/>
          <a:stretch>
            <a:fillRect/>
          </a:stretch>
        </p:blipFill>
        <p:spPr bwMode="auto">
          <a:xfrm>
            <a:off x="500034" y="214290"/>
            <a:ext cx="1357322" cy="10593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452596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1) Муниципальный этап III Международного литературного конкурса чтецов "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Джалиловские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чтения",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Хисмиева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И., 9 класс, 2 место (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Баязитова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Э.А.)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2) Участие в Интеллектуальной игре "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Тамчы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шоу" среди национальных школ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Алексеевског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района, ученики 9 класса (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Баязитова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Э.А.)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3) Муниципальный этап республиканского детского художественного фестиваля народного творчества «Без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бергә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», номинация -«Хореография», ученики 9 класса, 2 место,(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Баязитова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Э.А.)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4) Муниципальный этап республиканского детского художественного фестиваля народного творчества «Без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бергә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», номинация -«Народный вокальный ансамбль», 3 место (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Баязитова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Э.А.)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5) Участие на республиканском этапе XI Международного конкурса чтецов им.Г.Тукая «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Сөй гомерне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сөй халыкны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сөй халыкның дөньясын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Габдулла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Тукай, г.Казань, (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Баязитова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Э.А.)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6) Муниципальный этап республиканского детского художественного фестиваля народного творчества «Без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бергә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», номинация -«Художественное чтение», ученик 9 класса (Камалова С.Р.)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7) Республиканский конкурс чтецов «ТАТАR СҮЗЕ», ученик  9 класса (Камалова С.Р.)</a:t>
            </a:r>
          </a:p>
          <a:p>
            <a:pPr>
              <a:buNone/>
            </a:pP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8) Республиканский конкурс рисунков в рамках Парламентского урока-2021.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Мухаметзянов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Р.Р.3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«Татарстан –наш общий дом .Единство народов ,культурное и языковое </a:t>
            </a:r>
            <a:br>
              <a:rPr lang="ru-RU" sz="8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многообразие как уникальное богатство Республики» (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Гимадеева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Г.Х.)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9) Республиканский конкурс чтецов «ТАТАR СҮЗЕ»,.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Поэзия.Мухаметзянов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Р. 3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кл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Гимадеева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Г.Х.)</a:t>
            </a:r>
          </a:p>
          <a:p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10) Участие в Межрегиональной научно-исследовательской конференция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им.Х.Атласи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"Исторические и культурно-нравственные ценности народов Поволжья", 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Гильмутдинов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И. (</a:t>
            </a:r>
            <a:r>
              <a:rPr lang="ru-RU" sz="8000" dirty="0" err="1" smtClean="0">
                <a:latin typeface="Times New Roman" pitchFamily="18" charset="0"/>
                <a:cs typeface="Times New Roman" pitchFamily="18" charset="0"/>
              </a:rPr>
              <a:t>Баязитов</a:t>
            </a:r>
            <a:r>
              <a:rPr lang="ru-RU" sz="8000" dirty="0" smtClean="0">
                <a:latin typeface="Times New Roman" pitchFamily="18" charset="0"/>
                <a:cs typeface="Times New Roman" pitchFamily="18" charset="0"/>
              </a:rPr>
              <a:t> Р.Р.)</a:t>
            </a:r>
          </a:p>
          <a:p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643042" y="285728"/>
            <a:ext cx="5900750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Наши достижения:</a:t>
            </a:r>
            <a:endParaRPr kumimoji="0" lang="ru-RU" sz="3600" b="1" i="0" u="none" strike="noStrike" kern="1200" cap="none" spc="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9" name="Picture 2" descr="C:\Users\1\Desktop\phpvqmsl7.jpg"/>
          <p:cNvPicPr>
            <a:picLocks noChangeAspect="1" noChangeArrowheads="1"/>
          </p:cNvPicPr>
          <p:nvPr/>
        </p:nvPicPr>
        <p:blipFill>
          <a:blip r:embed="rId2" cstate="print"/>
          <a:srcRect l="23981" t="16944" r="25220" b="12536"/>
          <a:stretch>
            <a:fillRect/>
          </a:stretch>
        </p:blipFill>
        <p:spPr bwMode="auto">
          <a:xfrm>
            <a:off x="857224" y="142852"/>
            <a:ext cx="1214446" cy="947860"/>
          </a:xfrm>
          <a:prstGeom prst="rect">
            <a:avLst/>
          </a:prstGeom>
          <a:noFill/>
        </p:spPr>
      </p:pic>
      <p:pic>
        <p:nvPicPr>
          <p:cNvPr id="10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3" cstate="print"/>
          <a:srcRect l="8960" r="11034"/>
          <a:stretch>
            <a:fillRect/>
          </a:stretch>
        </p:blipFill>
        <p:spPr bwMode="auto">
          <a:xfrm>
            <a:off x="6929454" y="142852"/>
            <a:ext cx="1109854" cy="10715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285728"/>
            <a:ext cx="5900750" cy="725470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Наши достижения: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142984"/>
            <a:ext cx="82296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11) Муниципальный этап республиканского детского художественного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фестеваля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народного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товорчества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"Без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бергә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", номинация - "Крылья творчества" коллектив "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Ак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калфак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",  3 место (Коллектив школы)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12) Муниципальный этап республиканского детского художественного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фестеваля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народного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товорчества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"Без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бергә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", номинация - "Крылья творчества",  семья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Давлетшиных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3 место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13) Региональный творческий конкурс «Я лиру посвятил народу своему…» (Номинация: Страна мастеров (рисунки-иллюстрации формата А3 к произведениям Н.А. Некрасова)),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Зарипов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Д.Ф., 5 класс, 2 место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Л.Р.)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14) Творческий конкурс поделок по произведениям Г.Тукая "Мы любим сказки Тукая", 3 место (Садыкова Л.Х.)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15) Межрегиональная НПК имени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М.Джалиля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(“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Җәлил укулары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”) (Номинация: В книжной памяти мгновения войны);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Розыева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С.Р., 11 класс, 3 место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Зарипова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Л.Р.)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16) Победитель республиканского конкурса "Мой Татарстан". 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Хайбуллин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А.Т.)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1\Desktop\phpvqmsl7.jpg"/>
          <p:cNvPicPr>
            <a:picLocks noChangeAspect="1" noChangeArrowheads="1"/>
          </p:cNvPicPr>
          <p:nvPr/>
        </p:nvPicPr>
        <p:blipFill>
          <a:blip r:embed="rId2" cstate="print"/>
          <a:srcRect l="23981" t="16944" r="25220" b="12536"/>
          <a:stretch>
            <a:fillRect/>
          </a:stretch>
        </p:blipFill>
        <p:spPr bwMode="auto">
          <a:xfrm>
            <a:off x="857224" y="142852"/>
            <a:ext cx="1214446" cy="947860"/>
          </a:xfrm>
          <a:prstGeom prst="rect">
            <a:avLst/>
          </a:prstGeom>
          <a:noFill/>
        </p:spPr>
      </p:pic>
      <p:pic>
        <p:nvPicPr>
          <p:cNvPr id="5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3" cstate="print"/>
          <a:srcRect l="8960" r="11034"/>
          <a:stretch>
            <a:fillRect/>
          </a:stretch>
        </p:blipFill>
        <p:spPr bwMode="auto">
          <a:xfrm>
            <a:off x="6929454" y="142852"/>
            <a:ext cx="1109854" cy="107157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17)Участие во  Всероссийской научной конференции «Родной язык – источник исторической памяти и культурного наследия» в Республике Татарстан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Хайбуллин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А.Т.)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18) Участие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еспубликанской научно-иследовательскаой конференции школьников,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посвященной памяти татарского ученого просветителя И.Хальфина.</a:t>
            </a:r>
          </a:p>
          <a:p>
            <a:pPr>
              <a:buNone/>
            </a:pPr>
            <a:r>
              <a:rPr lang="tt-RU" sz="1600" dirty="0" smtClean="0">
                <a:latin typeface="Times New Roman" pitchFamily="18" charset="0"/>
                <a:cs typeface="Times New Roman" pitchFamily="18" charset="0"/>
              </a:rPr>
              <a:t>19)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«Милли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мультfest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республика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балалар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кинофестивале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Заббарова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Г.Р.)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20)</a:t>
            </a:r>
            <a:r>
              <a:rPr lang="ru-RU" sz="1600" dirty="0" smtClean="0"/>
              <a:t> 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Участие на муниципальном этапе межрегиональной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научно-практическойконференции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Шәҗәрәләр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нәселагачы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»(«Родословные – древо поколений») Секция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ягым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чишмәләре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(Родники родного края). (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Галиева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Р.З.)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643042" y="285728"/>
            <a:ext cx="5900750" cy="7254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Наши достижения:</a:t>
            </a:r>
            <a:endParaRPr kumimoji="0" lang="ru-RU" sz="3600" b="1" i="0" u="none" strike="noStrike" kern="1200" cap="none" spc="0" normalizeH="0" baseline="0" noProof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2" cstate="print"/>
          <a:srcRect l="8960" r="11034"/>
          <a:stretch>
            <a:fillRect/>
          </a:stretch>
        </p:blipFill>
        <p:spPr bwMode="auto">
          <a:xfrm>
            <a:off x="7643834" y="142852"/>
            <a:ext cx="1268018" cy="12242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 descr="C:\Users\1\Desktop\phpvqmsl7.jpg"/>
          <p:cNvPicPr>
            <a:picLocks noChangeAspect="1" noChangeArrowheads="1"/>
          </p:cNvPicPr>
          <p:nvPr/>
        </p:nvPicPr>
        <p:blipFill>
          <a:blip r:embed="rId3" cstate="print"/>
          <a:srcRect l="23981" t="16944" r="25220" b="12536"/>
          <a:stretch>
            <a:fillRect/>
          </a:stretch>
        </p:blipFill>
        <p:spPr bwMode="auto">
          <a:xfrm>
            <a:off x="928662" y="285728"/>
            <a:ext cx="1214446" cy="947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428868"/>
            <a:ext cx="8229600" cy="114300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за внимание!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2" cstate="print"/>
          <a:srcRect l="8960" r="11034"/>
          <a:stretch>
            <a:fillRect/>
          </a:stretch>
        </p:blipFill>
        <p:spPr bwMode="auto">
          <a:xfrm>
            <a:off x="7643834" y="142852"/>
            <a:ext cx="1268018" cy="122427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 descr="C:\Users\1\Desktop\phpvqmsl7.jpg"/>
          <p:cNvPicPr>
            <a:picLocks noChangeAspect="1" noChangeArrowheads="1"/>
          </p:cNvPicPr>
          <p:nvPr/>
        </p:nvPicPr>
        <p:blipFill>
          <a:blip r:embed="rId3" cstate="print"/>
          <a:srcRect l="23981" t="16944" r="25220" b="12536"/>
          <a:stretch>
            <a:fillRect/>
          </a:stretch>
        </p:blipFill>
        <p:spPr bwMode="auto">
          <a:xfrm>
            <a:off x="928662" y="285728"/>
            <a:ext cx="1214446" cy="947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736"/>
            <a:ext cx="4859847" cy="364488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l="943" r="7075" b="5660"/>
          <a:stretch>
            <a:fillRect/>
          </a:stretch>
        </p:blipFill>
        <p:spPr bwMode="auto">
          <a:xfrm>
            <a:off x="4357686" y="3143248"/>
            <a:ext cx="4643470" cy="35718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85720" y="357166"/>
            <a:ext cx="79870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Литературно-музыкальная композиция, </a:t>
            </a:r>
          </a:p>
          <a:p>
            <a:pPr algn="ctr"/>
            <a:r>
              <a:rPr lang="ru-RU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приуроченная ко дню рождения поэта-героя </a:t>
            </a:r>
            <a:r>
              <a:rPr lang="ru-RU" b="1" cap="all" spc="0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М.Джалиля</a:t>
            </a:r>
            <a:endParaRPr lang="ru-RU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3857628"/>
            <a:ext cx="4000495" cy="300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5" cstate="print"/>
          <a:srcRect l="5518" r="11718"/>
          <a:stretch>
            <a:fillRect/>
          </a:stretch>
        </p:blipFill>
        <p:spPr bwMode="auto">
          <a:xfrm>
            <a:off x="5786446" y="1500174"/>
            <a:ext cx="1500198" cy="14001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Внеклассное мероприятие по теме:</a:t>
            </a:r>
            <a:b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«21 февраля- Международный день родного языка»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endParaRPr lang="ru-RU" dirty="0" smtClean="0"/>
          </a:p>
          <a:p>
            <a:pPr fontAlgn="base"/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2290" name="Picture 2" descr="C:\Users\1\Downloads\IMG-20210210-WA0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00438"/>
            <a:ext cx="4214842" cy="3161133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/>
          <a:srcRect l="10135" t="2703" r="4728" b="13512"/>
          <a:stretch>
            <a:fillRect/>
          </a:stretch>
        </p:blipFill>
        <p:spPr bwMode="auto">
          <a:xfrm>
            <a:off x="4786314" y="3786190"/>
            <a:ext cx="3871479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3" y="1214392"/>
            <a:ext cx="4000528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292" name="Picture 4" descr="C:\Users\1\Desktop\urIN2TG5mBQ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1214422"/>
            <a:ext cx="4000475" cy="3000356"/>
          </a:xfrm>
          <a:prstGeom prst="rect">
            <a:avLst/>
          </a:prstGeom>
          <a:noFill/>
        </p:spPr>
      </p:pic>
      <p:pic>
        <p:nvPicPr>
          <p:cNvPr id="8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6" cstate="print"/>
          <a:srcRect l="8960" r="11034"/>
          <a:stretch>
            <a:fillRect/>
          </a:stretch>
        </p:blipFill>
        <p:spPr bwMode="auto">
          <a:xfrm>
            <a:off x="7429520" y="0"/>
            <a:ext cx="1714480" cy="165534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285728"/>
            <a:ext cx="8229600" cy="1143000"/>
          </a:xfrm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Литературно-музыкальная композиция, посвященная дню рождения поэта Г.Тукая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-9375" t="14539" r="3265"/>
          <a:stretch>
            <a:fillRect/>
          </a:stretch>
        </p:blipFill>
        <p:spPr bwMode="auto">
          <a:xfrm>
            <a:off x="4000496" y="1285860"/>
            <a:ext cx="4643470" cy="28048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 t="2404" r="-6371"/>
          <a:stretch>
            <a:fillRect/>
          </a:stretch>
        </p:blipFill>
        <p:spPr bwMode="auto">
          <a:xfrm>
            <a:off x="500034" y="1285860"/>
            <a:ext cx="4214842" cy="2971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/>
          <a:srcRect r="23354" b="32448"/>
          <a:stretch>
            <a:fillRect/>
          </a:stretch>
        </p:blipFill>
        <p:spPr bwMode="auto">
          <a:xfrm>
            <a:off x="4500562" y="3714752"/>
            <a:ext cx="4214842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 b="16352"/>
          <a:stretch>
            <a:fillRect/>
          </a:stretch>
        </p:blipFill>
        <p:spPr bwMode="auto">
          <a:xfrm>
            <a:off x="357158" y="3786190"/>
            <a:ext cx="4213223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6" cstate="print"/>
          <a:srcRect l="538" t="-10339" r="2612" b="-8557"/>
          <a:stretch>
            <a:fillRect/>
          </a:stretch>
        </p:blipFill>
        <p:spPr bwMode="auto">
          <a:xfrm>
            <a:off x="3500430" y="3143248"/>
            <a:ext cx="1643074" cy="164307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00816" cy="1143000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2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Познавательно-игровая программа «Мы разные – но мы вместе». </a:t>
            </a:r>
            <a:endParaRPr lang="ru-RU" sz="2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71612"/>
            <a:ext cx="4643470" cy="3598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1" descr="C:\Users\1\Downloads\IMG-20210126-WA0024.jpg"/>
          <p:cNvPicPr>
            <a:picLocks noChangeAspect="1" noChangeArrowheads="1"/>
          </p:cNvPicPr>
          <p:nvPr/>
        </p:nvPicPr>
        <p:blipFill>
          <a:blip r:embed="rId3"/>
          <a:srcRect t="25000" r="15625"/>
          <a:stretch>
            <a:fillRect/>
          </a:stretch>
        </p:blipFill>
        <p:spPr bwMode="auto">
          <a:xfrm>
            <a:off x="5214942" y="4286256"/>
            <a:ext cx="3571900" cy="1785950"/>
          </a:xfrm>
          <a:prstGeom prst="rect">
            <a:avLst/>
          </a:prstGeom>
          <a:noFill/>
        </p:spPr>
      </p:pic>
      <p:pic>
        <p:nvPicPr>
          <p:cNvPr id="7" name="Picture 2" descr="C:\Users\adm\Desktop\fd8d01df27cb7b16e84cc690064098fc.jpeg"/>
          <p:cNvPicPr>
            <a:picLocks noChangeAspect="1" noChangeArrowheads="1"/>
          </p:cNvPicPr>
          <p:nvPr/>
        </p:nvPicPr>
        <p:blipFill>
          <a:blip r:embed="rId4" cstate="print"/>
          <a:srcRect l="8960" r="11034"/>
          <a:stretch>
            <a:fillRect/>
          </a:stretch>
        </p:blipFill>
        <p:spPr bwMode="auto">
          <a:xfrm>
            <a:off x="7429520" y="142852"/>
            <a:ext cx="1331800" cy="12858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6" name="Picture 4" descr="C:\Users\1\Desktop\t1QVZIzmQ0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29256" y="1714488"/>
            <a:ext cx="3143272" cy="23574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42853"/>
            <a:ext cx="8229600" cy="92869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dirty="0" smtClean="0"/>
              <a:t>  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Очень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важно для нашего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мультикультурной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страны,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чтобы каждый житель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имел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возможность говорить, петь на родном языке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воспитывать детей, сохраняя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традиции:</a:t>
            </a: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adm\Downloads\IMG-20210227-WA00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3071810"/>
            <a:ext cx="4738678" cy="3554009"/>
          </a:xfrm>
          <a:prstGeom prst="rect">
            <a:avLst/>
          </a:prstGeom>
          <a:noFill/>
        </p:spPr>
      </p:pic>
      <p:pic>
        <p:nvPicPr>
          <p:cNvPr id="14337" name="Picture 1" descr="C:\Users\1\Downloads\20210227_120843.jpg"/>
          <p:cNvPicPr>
            <a:picLocks noChangeAspect="1" noChangeArrowheads="1"/>
          </p:cNvPicPr>
          <p:nvPr/>
        </p:nvPicPr>
        <p:blipFill>
          <a:blip r:embed="rId3" cstate="print"/>
          <a:srcRect l="13720" t="24432" r="35060" b="21816"/>
          <a:stretch>
            <a:fillRect/>
          </a:stretch>
        </p:blipFill>
        <p:spPr bwMode="auto">
          <a:xfrm>
            <a:off x="214282" y="1558855"/>
            <a:ext cx="4143404" cy="2441649"/>
          </a:xfrm>
          <a:prstGeom prst="rect">
            <a:avLst/>
          </a:prstGeom>
          <a:noFill/>
        </p:spPr>
      </p:pic>
      <p:pic>
        <p:nvPicPr>
          <p:cNvPr id="14338" name="Picture 2" descr="C:\Users\1\Downloads\20210227_100137.jpg"/>
          <p:cNvPicPr>
            <a:picLocks noChangeAspect="1" noChangeArrowheads="1"/>
          </p:cNvPicPr>
          <p:nvPr/>
        </p:nvPicPr>
        <p:blipFill>
          <a:blip r:embed="rId4" cstate="print"/>
          <a:srcRect l="23438" t="19861" r="25000"/>
          <a:stretch>
            <a:fillRect/>
          </a:stretch>
        </p:blipFill>
        <p:spPr bwMode="auto">
          <a:xfrm>
            <a:off x="4357686" y="2857496"/>
            <a:ext cx="4286280" cy="3747248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4429124" y="1285860"/>
            <a:ext cx="4572032" cy="147732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Участие в Интеллектуальной игре "</a:t>
            </a:r>
            <a:r>
              <a:rPr lang="ru-RU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Тамчы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шоу" </a:t>
            </a:r>
          </a:p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среди национальных школ Алексеевского района, </a:t>
            </a:r>
          </a:p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ученики 9 класса (</a:t>
            </a:r>
            <a:r>
              <a:rPr lang="ru-RU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Баязитова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Э.А.)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9001156" cy="114300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l"/>
            <a:r>
              <a:rPr lang="ru-RU" sz="1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Муниципальный этап республиканского детского художественного фестиваля народного творчества «Без </a:t>
            </a:r>
            <a:r>
              <a:rPr lang="ru-RU" sz="1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бергә</a:t>
            </a:r>
            <a:r>
              <a:rPr lang="ru-RU" sz="1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»:</a:t>
            </a:r>
            <a:br>
              <a:rPr lang="ru-RU" sz="1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1) "Крылья творчества" коллектив "</a:t>
            </a:r>
            <a:r>
              <a:rPr lang="ru-RU" sz="1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Ак</a:t>
            </a:r>
            <a:r>
              <a:rPr lang="ru-RU" sz="1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калфак</a:t>
            </a:r>
            <a:r>
              <a:rPr lang="ru-RU" sz="1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",  3 место (Коллектив школы)</a:t>
            </a:r>
            <a:br>
              <a:rPr lang="ru-RU" sz="1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2) Номинация -«Хореография», ученики 9 класса, 2 место</a:t>
            </a:r>
            <a:br>
              <a:rPr lang="ru-RU" sz="1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3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13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</a:t>
            </a:r>
            <a:r>
              <a:rPr lang="ru-RU" sz="13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Номинация - "Крылья творчества",  семья </a:t>
            </a:r>
            <a:r>
              <a:rPr lang="ru-RU" sz="13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Давлетшиных</a:t>
            </a:r>
            <a:r>
              <a:rPr lang="ru-RU" sz="13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, 3 место</a:t>
            </a:r>
            <a:r>
              <a:rPr lang="ru-RU" sz="1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12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1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14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sz="14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15555" r="22712"/>
          <a:stretch>
            <a:fillRect/>
          </a:stretch>
        </p:blipFill>
        <p:spPr bwMode="auto">
          <a:xfrm>
            <a:off x="5857884" y="1142984"/>
            <a:ext cx="3071834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/>
          <a:srcRect l="17105" r="27632" b="9356"/>
          <a:stretch>
            <a:fillRect/>
          </a:stretch>
        </p:blipFill>
        <p:spPr bwMode="auto">
          <a:xfrm>
            <a:off x="5357818" y="3429000"/>
            <a:ext cx="3484273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 descr="C:\Users\adm\Downloads\IMG-20210316-WA0007.jpg"/>
          <p:cNvPicPr>
            <a:picLocks noChangeAspect="1" noChangeArrowheads="1"/>
          </p:cNvPicPr>
          <p:nvPr/>
        </p:nvPicPr>
        <p:blipFill>
          <a:blip r:embed="rId4"/>
          <a:srcRect t="24623" b="5927"/>
          <a:stretch>
            <a:fillRect/>
          </a:stretch>
        </p:blipFill>
        <p:spPr bwMode="auto">
          <a:xfrm>
            <a:off x="285720" y="1214422"/>
            <a:ext cx="6034617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/>
          <a:srcRect l="6148" t="14756" r="5327" b="8196"/>
          <a:stretch>
            <a:fillRect/>
          </a:stretch>
        </p:blipFill>
        <p:spPr bwMode="auto">
          <a:xfrm>
            <a:off x="285719" y="3571876"/>
            <a:ext cx="4976267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1143000"/>
          </a:xfrm>
        </p:spPr>
        <p:txBody>
          <a:bodyPr>
            <a:normAutofit fontScale="9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Внеклассное мероприятие «</a:t>
            </a:r>
            <a:r>
              <a:rPr lang="ru-RU" sz="36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Навруз</a:t>
            </a:r>
            <a:r>
              <a:rPr lang="ru-RU" sz="36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»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11266" name="Picture 2" descr="C:\Users\1\Downloads\IMG-20210320-WA007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b="15398"/>
          <a:stretch>
            <a:fillRect/>
          </a:stretch>
        </p:blipFill>
        <p:spPr bwMode="auto">
          <a:xfrm>
            <a:off x="357158" y="942451"/>
            <a:ext cx="5857916" cy="37169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8" name="Picture 4" descr="C:\Users\1\Downloads\IMG-20210320-WA0023.jpg"/>
          <p:cNvPicPr>
            <a:picLocks noChangeAspect="1" noChangeArrowheads="1"/>
          </p:cNvPicPr>
          <p:nvPr/>
        </p:nvPicPr>
        <p:blipFill>
          <a:blip r:embed="rId3"/>
          <a:srcRect b="6375"/>
          <a:stretch>
            <a:fillRect/>
          </a:stretch>
        </p:blipFill>
        <p:spPr bwMode="auto">
          <a:xfrm>
            <a:off x="1643042" y="4143380"/>
            <a:ext cx="3571928" cy="25003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9" name="Picture 5" descr="C:\Users\1\Downloads\IMG-20210320-WA014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3786198"/>
            <a:ext cx="4095736" cy="30718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70" name="Picture 6" descr="C:\Users\1\Downloads\IMG-20210320-WA012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72198" y="928670"/>
            <a:ext cx="2589596" cy="3452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272" name="AutoShape 8" descr="https://2.downloader.disk.yandex.ru/preview/0d52671f17ccc21f0071eb70fd03c0d386419b65b1722b8be1ff182d429f6a1b/inf/HAJ9nFI7WFJbJjoUb4Bq7QHe9q6PasapGgbvEY73yb-2h9jfG_pM9ByNjpQ2S-FBQqoYieEyIY77SUgySE8_kQ%3D%3D?uid=454274742&amp;filename=IMG-20210320-WA0083.jpg&amp;disposition=inline&amp;hash=&amp;limit=0&amp;content_type=image%2Fjpeg&amp;owner_uid=454274742&amp;tknv=v2&amp;size=1855x95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4" name="AutoShape 10" descr="https://2.downloader.disk.yandex.ru/preview/0d52671f17ccc21f0071eb70fd03c0d386419b65b1722b8be1ff182d429f6a1b/inf/HAJ9nFI7WFJbJjoUb4Bq7QHe9q6PasapGgbvEY73yb-2h9jfG_pM9ByNjpQ2S-FBQqoYieEyIY77SUgySE8_kQ%3D%3D?uid=454274742&amp;filename=IMG-20210320-WA0083.jpg&amp;disposition=inline&amp;hash=&amp;limit=0&amp;content_type=image%2Fjpeg&amp;owner_uid=454274742&amp;tknv=v2&amp;size=1855x95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276" name="AutoShape 12" descr="https://2.downloader.disk.yandex.ru/preview/0d52671f17ccc21f0071eb70fd03c0d386419b65b1722b8be1ff182d429f6a1b/inf/HAJ9nFI7WFJbJjoUb4Bq7QHe9q6PasapGgbvEY73yb-2h9jfG_pM9ByNjpQ2S-FBQqoYieEyIY77SUgySE8_kQ%3D%3D?uid=454274742&amp;filename=IMG-20210320-WA0083.jpg&amp;disposition=inline&amp;hash=&amp;limit=0&amp;content_type=image%2Fjpeg&amp;owner_uid=454274742&amp;tknv=v2&amp;size=1855x95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7" name="Picture 13" descr="C:\Users\1\Downloads\IMG-20210320-WA0083.jpg"/>
          <p:cNvPicPr>
            <a:picLocks noChangeAspect="1" noChangeArrowheads="1"/>
          </p:cNvPicPr>
          <p:nvPr/>
        </p:nvPicPr>
        <p:blipFill>
          <a:blip r:embed="rId6"/>
          <a:srcRect t="14737" r="41661"/>
          <a:stretch>
            <a:fillRect/>
          </a:stretch>
        </p:blipFill>
        <p:spPr bwMode="auto">
          <a:xfrm>
            <a:off x="357158" y="4000504"/>
            <a:ext cx="2286016" cy="25057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1410</TotalTime>
  <Words>752</Words>
  <Application>Microsoft Office PowerPoint</Application>
  <PresentationFormat>Экран (4:3)</PresentationFormat>
  <Paragraphs>87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Слайд 1</vt:lpstr>
      <vt:lpstr>Слайд 2</vt:lpstr>
      <vt:lpstr>Слайд 3</vt:lpstr>
      <vt:lpstr>Внеклассное мероприятие по теме:  «21 февраля- Международный день родного языка» </vt:lpstr>
      <vt:lpstr>Литературно-музыкальная композиция, посвященная дню рождения поэта Г.Тукая</vt:lpstr>
      <vt:lpstr>Познавательно-игровая программа «Мы разные – но мы вместе». </vt:lpstr>
      <vt:lpstr>Слайд 7</vt:lpstr>
      <vt:lpstr>Муниципальный этап республиканского детского художественного фестиваля народного творчества «Без бергә»: 1) "Крылья творчества" коллектив "Ак калфак",  3 место (Коллектив школы) 2) Номинация -«Хореография», ученики 9 класса, 2 место 3)  Номинация - "Крылья творчества",  семья Давлетшиных, 3 место   </vt:lpstr>
      <vt:lpstr>Внеклассное мероприятие «Навруз» </vt:lpstr>
      <vt:lpstr>Внеклассные мероприятия, классные часы</vt:lpstr>
      <vt:lpstr>Внеклассные мероприятия</vt:lpstr>
      <vt:lpstr>Библиотечные уроки</vt:lpstr>
      <vt:lpstr>Библиотечные уроки и книжные выставки</vt:lpstr>
      <vt:lpstr> Участие коллектива школы в выставке татарской национальности в рамках проведения масленицы в п.г.т. Алексеевское </vt:lpstr>
      <vt:lpstr>Слайд 15</vt:lpstr>
      <vt:lpstr>Посещение музеев</vt:lpstr>
      <vt:lpstr>Образовательная акция по проверке грамотности  на татарском языке  «Татарча диктант – 2021» </vt:lpstr>
      <vt:lpstr>VIмежрегиональные научно-исследовательские чтения им.К. Тимбиковой</vt:lpstr>
      <vt:lpstr>1) VРеспубликанская научно- практическая конференция школьников «Юность в древнем Биляре» - Хисмиева И., Диплом  3 степени 2) II Всероссийский конкурс творческих работ с международным участием ко Дню народного единства «Лучше Родины нашей / Нет на свете, друзья!»- Зарипов Д.Ф. Диплом лауреата III степени 3) Всероссийский конкурс сочинений 2021 года (региональный этап)  - Зарипов Д.Ф., Диплом Победителя  4) Региональный творческий конкурс «Я лиру посвятил народу своему…» (Номинация: Страна мастеров (рисунки-иллюстрации формата А3 к произведениям Н.А. Некрасова)), Зарипов Д.Ф., 5 класс, 2 место  5)  XI республиканский конкурс  научно-исследовательских и творческих  работ учащихся «Аксаковские чтения»  - Зарипов Д.Ф., Диплом за 2 место   </vt:lpstr>
      <vt:lpstr>Фестиваль среди отрядов профилактики правонарушений  образовательных учреждений Алексеевского МР РТ – Диплом 2 место</vt:lpstr>
      <vt:lpstr>Первая открытая республиканская конференция-конкурс, Буранов А.А., 7 класс «Жизнь в стиле ЭКО»   Диплом 2 место</vt:lpstr>
      <vt:lpstr>Республиканский конкурс Эковесна 2021,  Диплом "Лучшая школа"</vt:lpstr>
      <vt:lpstr>Слайд 23</vt:lpstr>
      <vt:lpstr>Наши достижения:</vt:lpstr>
      <vt:lpstr>Слайд 25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User</cp:lastModifiedBy>
  <cp:revision>137</cp:revision>
  <dcterms:created xsi:type="dcterms:W3CDTF">2013-08-23T08:38:35Z</dcterms:created>
  <dcterms:modified xsi:type="dcterms:W3CDTF">2021-12-22T07:27:17Z</dcterms:modified>
</cp:coreProperties>
</file>